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3"/>
  </p:notesMasterIdLst>
  <p:sldIdLst>
    <p:sldId id="256" r:id="rId2"/>
    <p:sldId id="487" r:id="rId3"/>
    <p:sldId id="488" r:id="rId4"/>
    <p:sldId id="484" r:id="rId5"/>
    <p:sldId id="485" r:id="rId6"/>
    <p:sldId id="486" r:id="rId7"/>
    <p:sldId id="489" r:id="rId8"/>
    <p:sldId id="490" r:id="rId9"/>
    <p:sldId id="492" r:id="rId10"/>
    <p:sldId id="491" r:id="rId11"/>
    <p:sldId id="494" r:id="rId12"/>
    <p:sldId id="495" r:id="rId13"/>
    <p:sldId id="505" r:id="rId14"/>
    <p:sldId id="493" r:id="rId15"/>
    <p:sldId id="496" r:id="rId16"/>
    <p:sldId id="497" r:id="rId17"/>
    <p:sldId id="498" r:id="rId18"/>
    <p:sldId id="499" r:id="rId19"/>
    <p:sldId id="508" r:id="rId20"/>
    <p:sldId id="509" r:id="rId21"/>
    <p:sldId id="510" r:id="rId22"/>
    <p:sldId id="511" r:id="rId23"/>
    <p:sldId id="512" r:id="rId24"/>
    <p:sldId id="513" r:id="rId25"/>
    <p:sldId id="514" r:id="rId26"/>
    <p:sldId id="515" r:id="rId27"/>
    <p:sldId id="516" r:id="rId28"/>
    <p:sldId id="517" r:id="rId29"/>
    <p:sldId id="506" r:id="rId30"/>
    <p:sldId id="507" r:id="rId31"/>
    <p:sldId id="379" r:id="rId32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8603FDC-E32A-4AB5-989C-0864C3EAD2B8}" styleName="Стиль из темы 2 - акцент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E929F9F4-4A8F-4326-A1B4-22849713DDAB}" styleName="Темный стиль 1 - акцент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25E5076-3810-47DD-B79F-674D7AD40C01}" styleName="Темный стиль 1 — акцент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37CE84F3-28C3-443E-9E96-99CF82512B78}" styleName="Темный стиль 1 — акцент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6214" autoAdjust="0"/>
  </p:normalViewPr>
  <p:slideViewPr>
    <p:cSldViewPr>
      <p:cViewPr varScale="1">
        <p:scale>
          <a:sx n="122" d="100"/>
          <a:sy n="122" d="100"/>
        </p:scale>
        <p:origin x="2826" y="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851AB1C8-7CD1-41C7-89E9-9E52553911B1}" type="datetimeFigureOut">
              <a:rPr lang="ru-RU"/>
              <a:pPr>
                <a:defRPr/>
              </a:pPr>
              <a:t>24.09.2016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B81C7234-7BF3-4C44-8769-D8E9FA311BC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302971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l">
              <a:buNone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EA1B4EB-0F85-44FD-9176-2F65D5AAF534}" type="datetimeFigureOut">
              <a:rPr lang="ru-RU" smtClean="0"/>
              <a:pPr>
                <a:defRPr/>
              </a:pPr>
              <a:t>24.09.2016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2" name="Номер слайда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089F20-CDF5-4069-BCFF-1DCE5FAAA0DA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circle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22F6B3-486B-4434-BF0D-CA721A87DF0C}" type="datetimeFigureOut">
              <a:rPr lang="ru-RU"/>
              <a:pPr>
                <a:defRPr/>
              </a:pPr>
              <a:t>24.09.2016</a:t>
            </a:fld>
            <a:endParaRPr lang="ru-RU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08EFFC-94D6-4D59-A8C4-D19B66AF57F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214312" y="142875"/>
            <a:ext cx="8715406" cy="928688"/>
          </a:xfrm>
          <a:prstGeom prst="rect">
            <a:avLst/>
          </a:prstGeom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extrusionH="57150" contourW="25400" prstMaterial="matte">
              <a:bevelT w="25400" h="55880"/>
              <a:contourClr>
                <a:schemeClr val="accent2">
                  <a:tint val="20000"/>
                </a:schemeClr>
              </a:contourClr>
            </a:sp3d>
          </a:bodyPr>
          <a:lstStyle>
            <a:lvl1pPr>
              <a:defRPr b="1" cap="none" spc="50">
                <a:ln w="11430">
                  <a:solidFill>
                    <a:schemeClr val="bg1">
                      <a:lumMod val="65000"/>
                    </a:schemeClr>
                  </a:solidFill>
                </a:ln>
                <a:solidFill>
                  <a:srgbClr val="00B05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  <p:transition spd="med">
    <p:circle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  <a:prstGeom prst="rect">
            <a:avLst/>
          </a:prstGeo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1DA38C-2EFE-4CDA-ABB0-6CEBC41ED225}" type="datetimeFigureOut">
              <a:rPr lang="ru-RU"/>
              <a:pPr>
                <a:defRPr/>
              </a:pPr>
              <a:t>24.09.2016</a:t>
            </a:fld>
            <a:endParaRPr lang="ru-RU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03341F-8164-4FAC-A850-0849EE36C7D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circle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раздела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EA1B4EB-0F85-44FD-9176-2F65D5AAF534}" type="datetimeFigureOut">
              <a:rPr lang="ru-RU" smtClean="0"/>
              <a:pPr>
                <a:defRPr/>
              </a:pPr>
              <a:t>24.09.2016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089F20-CDF5-4069-BCFF-1DCE5FAAA0DA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7" name="Текст 2"/>
          <p:cNvSpPr>
            <a:spLocks noGrp="1"/>
          </p:cNvSpPr>
          <p:nvPr>
            <p:ph type="body" idx="1"/>
          </p:nvPr>
        </p:nvSpPr>
        <p:spPr>
          <a:xfrm>
            <a:off x="461344" y="2704664"/>
            <a:ext cx="7772400" cy="1509712"/>
          </a:xfrm>
        </p:spPr>
        <p:txBody>
          <a:bodyPr lIns="45720" rIns="45720"/>
          <a:lstStyle>
            <a:lvl1pPr marL="0" indent="0">
              <a:buNone/>
              <a:defRPr sz="2200">
                <a:solidFill>
                  <a:schemeClr val="bg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467544" y="1484784"/>
            <a:ext cx="8229600" cy="1143000"/>
          </a:xfrm>
          <a:prstGeom prst="rect">
            <a:avLst/>
          </a:prstGeom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>
              <a:defRPr b="1" cap="none" spc="50">
                <a:ln w="11430"/>
                <a:solidFill>
                  <a:srgbClr val="00B05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6174473"/>
      </p:ext>
    </p:extLst>
  </p:cSld>
  <p:clrMapOvr>
    <a:masterClrMapping/>
  </p:clrMapOvr>
  <p:transition spd="med">
    <p:circl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312" y="142875"/>
            <a:ext cx="8715406" cy="928688"/>
          </a:xfrm>
          <a:prstGeom prst="rect">
            <a:avLst/>
          </a:prstGeom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extrusionH="57150" contourW="25400" prstMaterial="matte">
              <a:bevelT w="25400" h="55880"/>
              <a:contourClr>
                <a:schemeClr val="accent2">
                  <a:tint val="20000"/>
                </a:schemeClr>
              </a:contourClr>
            </a:sp3d>
          </a:bodyPr>
          <a:lstStyle>
            <a:lvl1pPr>
              <a:defRPr b="1" cap="none" spc="50">
                <a:ln w="11430">
                  <a:solidFill>
                    <a:schemeClr val="bg1">
                      <a:lumMod val="65000"/>
                    </a:schemeClr>
                  </a:solidFill>
                </a:ln>
                <a:solidFill>
                  <a:schemeClr val="accent3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4313" y="1340768"/>
            <a:ext cx="8715405" cy="462029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6284565D-5A0F-4CE1-A68D-BB58A6DD5487}" type="datetimeFigureOut">
              <a:rPr lang="ru-RU" smtClean="0"/>
              <a:pPr>
                <a:defRPr/>
              </a:pPr>
              <a:t>24.09.2016</a:t>
            </a:fld>
            <a:endParaRPr lang="ru-RU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1B861711-C7E8-4EA9-A338-B5A2789DB8A7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circle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prstGeom prst="rect">
            <a:avLst/>
          </a:prstGeom>
          <a:ln>
            <a:noFill/>
          </a:ln>
        </p:spPr>
        <p:txBody>
          <a:bodyPr tIns="0"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spc="50" baseline="0" dirty="0">
                <a:ln w="11430"/>
                <a:solidFill>
                  <a:srgbClr val="00B05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2D5D84-A251-4337-956F-99672948A059}" type="datetimeFigureOut">
              <a:rPr lang="ru-RU"/>
              <a:pPr>
                <a:defRPr/>
              </a:pPr>
              <a:t>24.09.2016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E58586-3786-4C83-885F-1530450A5C5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circle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42844" y="1285860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330669" y="1298521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142844" y="1953364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en-US" dirty="0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330669" y="1953364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20299A-CC8C-4280-B5F1-843979A91856}" type="datetimeFigureOut">
              <a:rPr lang="ru-RU"/>
              <a:pPr>
                <a:defRPr/>
              </a:pPr>
              <a:t>24.09.2016</a:t>
            </a:fld>
            <a:endParaRPr lang="ru-RU"/>
          </a:p>
        </p:txBody>
      </p:sp>
      <p:sp>
        <p:nvSpPr>
          <p:cNvPr id="8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844B0A-9F5A-4D70-A82A-73F57C94D8A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10" name="Заголовок 1"/>
          <p:cNvSpPr>
            <a:spLocks noGrp="1"/>
          </p:cNvSpPr>
          <p:nvPr>
            <p:ph type="title"/>
          </p:nvPr>
        </p:nvSpPr>
        <p:spPr>
          <a:xfrm>
            <a:off x="214312" y="142875"/>
            <a:ext cx="8715406" cy="928688"/>
          </a:xfrm>
          <a:prstGeom prst="rect">
            <a:avLst/>
          </a:prstGeom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extrusionH="57150" contourW="25400" prstMaterial="matte">
              <a:bevelT w="25400" h="55880"/>
              <a:contourClr>
                <a:schemeClr val="accent2">
                  <a:tint val="20000"/>
                </a:schemeClr>
              </a:contourClr>
            </a:sp3d>
          </a:bodyPr>
          <a:lstStyle>
            <a:lvl1pPr>
              <a:defRPr b="1" cap="none" spc="50">
                <a:ln w="11430">
                  <a:solidFill>
                    <a:schemeClr val="bg1">
                      <a:lumMod val="65000"/>
                    </a:schemeClr>
                  </a:solidFill>
                </a:ln>
                <a:solidFill>
                  <a:srgbClr val="00B05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  <p:transition spd="med">
    <p:circle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47B8E0-BA91-47BF-923B-A7A737B7CC80}" type="datetimeFigureOut">
              <a:rPr lang="ru-RU"/>
              <a:pPr>
                <a:defRPr/>
              </a:pPr>
              <a:t>24.09.2016</a:t>
            </a:fld>
            <a:endParaRPr lang="ru-RU"/>
          </a:p>
        </p:txBody>
      </p:sp>
      <p:sp>
        <p:nvSpPr>
          <p:cNvPr id="4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28C160-7294-4B8D-AFB8-464507E8498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214312" y="142875"/>
            <a:ext cx="8715406" cy="928688"/>
          </a:xfrm>
          <a:prstGeom prst="rect">
            <a:avLst/>
          </a:prstGeom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extrusionH="57150" contourW="25400" prstMaterial="matte">
              <a:bevelT w="25400" h="55880"/>
              <a:contourClr>
                <a:schemeClr val="accent2">
                  <a:tint val="20000"/>
                </a:schemeClr>
              </a:contourClr>
            </a:sp3d>
          </a:bodyPr>
          <a:lstStyle>
            <a:lvl1pPr>
              <a:defRPr b="1" cap="none" spc="50">
                <a:ln w="11430">
                  <a:solidFill>
                    <a:schemeClr val="bg1">
                      <a:lumMod val="65000"/>
                    </a:schemeClr>
                  </a:solidFill>
                </a:ln>
                <a:solidFill>
                  <a:schemeClr val="accent3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  <p:transition spd="med">
    <p:circle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DF2A98-8A6B-4F98-8BA1-009FF53ADF2F}" type="datetimeFigureOut">
              <a:rPr lang="ru-RU"/>
              <a:pPr>
                <a:defRPr/>
              </a:pPr>
              <a:t>24.09.2016</a:t>
            </a:fld>
            <a:endParaRPr lang="ru-RU"/>
          </a:p>
        </p:txBody>
      </p:sp>
      <p:sp>
        <p:nvSpPr>
          <p:cNvPr id="3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E1C30E-0C10-4F69-8EAB-FD8FB14CF0E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circle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  <a:prstGeom prst="rect">
            <a:avLst/>
          </a:prstGeo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D73D5E-0EF5-451F-8252-518DF3F959F0}" type="datetimeFigureOut">
              <a:rPr lang="ru-RU"/>
              <a:pPr>
                <a:defRPr/>
              </a:pPr>
              <a:t>24.09.2016</a:t>
            </a:fld>
            <a:endParaRPr lang="ru-RU"/>
          </a:p>
        </p:txBody>
      </p:sp>
      <p:sp>
        <p:nvSpPr>
          <p:cNvPr id="6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F1659C-FEDE-4DC1-B535-499410DF850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circle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с одним вырезанным скругленным углом 4"/>
          <p:cNvSpPr/>
          <p:nvPr/>
        </p:nvSpPr>
        <p:spPr>
          <a:xfrm rot="420000" flipV="1">
            <a:off x="3165475" y="1108075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Прямоугольный треугольник 5"/>
          <p:cNvSpPr/>
          <p:nvPr/>
        </p:nvSpPr>
        <p:spPr>
          <a:xfrm rot="420000" flipV="1">
            <a:off x="8004175" y="5359400"/>
            <a:ext cx="155575" cy="155575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Полилиния 6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  <a:prstGeom prst="rect">
            <a:avLst/>
          </a:prstGeom>
        </p:spPr>
        <p:txBody>
          <a:bodyPr lIns="45720" tIns="45720" rIns="45720" bIns="45720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9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D92EAB-3FCC-4770-9619-5AAC28641B8B}" type="datetimeFigureOut">
              <a:rPr lang="ru-RU"/>
              <a:pPr>
                <a:defRPr/>
              </a:pPr>
              <a:t>24.09.2016</a:t>
            </a:fld>
            <a:endParaRPr lang="ru-RU"/>
          </a:p>
        </p:txBody>
      </p:sp>
      <p:sp>
        <p:nvSpPr>
          <p:cNvPr id="10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D9CCB3-479C-48BC-BE22-7B8F49CE86D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circle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 userDrawn="1"/>
        </p:nvSpPr>
        <p:spPr>
          <a:xfrm rot="10800000">
            <a:off x="0" y="5733256"/>
            <a:ext cx="9144000" cy="1124744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3000"/>
                  <a:alpha val="0"/>
                </a:schemeClr>
              </a:gs>
              <a:gs pos="100000">
                <a:schemeClr val="tx1">
                  <a:lumMod val="82000"/>
                  <a:alpha val="33000"/>
                </a:schemeClr>
              </a:gs>
            </a:gsLst>
            <a:lin ang="16200000" scaled="1"/>
            <a:tileRect/>
          </a:gradFill>
          <a:ln w="0">
            <a:noFill/>
          </a:ln>
          <a:effectLst>
            <a:outerShdw blurRad="419100" dir="15300000" sx="108000" sy="108000" algn="ctr" rotWithShape="0">
              <a:srgbClr val="000000">
                <a:alpha val="98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 userDrawn="1"/>
        </p:nvSpPr>
        <p:spPr>
          <a:xfrm>
            <a:off x="0" y="0"/>
            <a:ext cx="9144000" cy="1124744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3000"/>
                  <a:alpha val="0"/>
                </a:schemeClr>
              </a:gs>
              <a:gs pos="100000">
                <a:schemeClr val="tx1">
                  <a:lumMod val="82000"/>
                  <a:alpha val="33000"/>
                </a:schemeClr>
              </a:gs>
            </a:gsLst>
            <a:lin ang="16200000" scaled="1"/>
            <a:tileRect/>
          </a:gradFill>
          <a:ln w="0">
            <a:noFill/>
          </a:ln>
          <a:effectLst>
            <a:outerShdw sx="1000" sy="1000" algn="ctr" rotWithShape="0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00" name="Текст 29"/>
          <p:cNvSpPr>
            <a:spLocks noGrp="1"/>
          </p:cNvSpPr>
          <p:nvPr>
            <p:ph type="body" idx="1"/>
          </p:nvPr>
        </p:nvSpPr>
        <p:spPr bwMode="auto">
          <a:xfrm>
            <a:off x="214313" y="1571625"/>
            <a:ext cx="8715405" cy="438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EEA1B4EB-0F85-44FD-9176-2F65D5AAF534}" type="datetimeFigureOut">
              <a:rPr lang="ru-RU" smtClean="0"/>
              <a:pPr>
                <a:defRPr/>
              </a:pPr>
              <a:t>24.09.2016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14089F20-CDF5-4069-BCFF-1DCE5FAAA0DA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90" r:id="rId2"/>
    <p:sldLayoutId id="2147483679" r:id="rId3"/>
    <p:sldLayoutId id="2147483688" r:id="rId4"/>
    <p:sldLayoutId id="2147483681" r:id="rId5"/>
    <p:sldLayoutId id="2147483682" r:id="rId6"/>
    <p:sldLayoutId id="2147483683" r:id="rId7"/>
    <p:sldLayoutId id="2147483684" r:id="rId8"/>
    <p:sldLayoutId id="2147483689" r:id="rId9"/>
    <p:sldLayoutId id="2147483685" r:id="rId10"/>
    <p:sldLayoutId id="2147483686" r:id="rId11"/>
  </p:sldLayoutIdLst>
  <p:transition spd="med">
    <p:circle/>
  </p:transition>
  <p:timing>
    <p:tnLst>
      <p:par>
        <p:cTn id="1" dur="indefinite" restart="never" nodeType="tmRoot"/>
      </p:par>
    </p:tnLst>
  </p:timing>
  <p:txStyles>
    <p:titleStyle>
      <a:lvl1pPr algn="l" rtl="0" fontAlgn="base">
        <a:spcBef>
          <a:spcPct val="0"/>
        </a:spcBef>
        <a:spcAft>
          <a:spcPct val="0"/>
        </a:spcAft>
        <a:defRPr sz="4800" b="1" kern="1200" spc="50">
          <a:ln w="11430"/>
          <a:solidFill>
            <a:srgbClr val="00B050"/>
          </a:solidFill>
          <a:effectLst>
            <a:outerShdw blurRad="76200" dist="50800" dir="5400000" algn="tl" rotWithShape="0">
              <a:srgbClr val="000000">
                <a:alpha val="65000"/>
              </a:srgbClr>
            </a:outerShdw>
          </a:effectLst>
          <a:latin typeface="Arial" pitchFamily="34" charset="0"/>
          <a:ea typeface="+mj-ea"/>
          <a:cs typeface="Arial" pitchFamily="34" charset="0"/>
        </a:defRPr>
      </a:lvl1pPr>
      <a:lvl2pPr algn="l" rtl="0" fontAlgn="base">
        <a:spcBef>
          <a:spcPct val="0"/>
        </a:spcBef>
        <a:spcAft>
          <a:spcPct val="0"/>
        </a:spcAft>
        <a:defRPr sz="4800" b="1">
          <a:solidFill>
            <a:schemeClr val="tx1"/>
          </a:solidFill>
          <a:latin typeface="Arial" pitchFamily="34" charset="0"/>
          <a:cs typeface="Arial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800" b="1">
          <a:solidFill>
            <a:schemeClr val="tx1"/>
          </a:solidFill>
          <a:latin typeface="Arial" pitchFamily="34" charset="0"/>
          <a:cs typeface="Arial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800" b="1">
          <a:solidFill>
            <a:schemeClr val="tx1"/>
          </a:solidFill>
          <a:latin typeface="Arial" pitchFamily="34" charset="0"/>
          <a:cs typeface="Arial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800" b="1">
          <a:solidFill>
            <a:schemeClr val="tx1"/>
          </a:solidFill>
          <a:latin typeface="Arial" pitchFamily="34" charset="0"/>
          <a:cs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800" b="1">
          <a:solidFill>
            <a:schemeClr val="tx1"/>
          </a:solidFill>
          <a:latin typeface="Arial" pitchFamily="34" charset="0"/>
          <a:cs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800" b="1">
          <a:solidFill>
            <a:schemeClr val="tx1"/>
          </a:solidFill>
          <a:latin typeface="Arial" pitchFamily="34" charset="0"/>
          <a:cs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800" b="1">
          <a:solidFill>
            <a:schemeClr val="tx1"/>
          </a:solidFill>
          <a:latin typeface="Arial" pitchFamily="34" charset="0"/>
          <a:cs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800" b="1">
          <a:solidFill>
            <a:schemeClr val="tx1"/>
          </a:solidFill>
          <a:latin typeface="Arial" pitchFamily="34" charset="0"/>
          <a:cs typeface="Arial" pitchFamily="34" charset="0"/>
        </a:defRPr>
      </a:lvl9pPr>
    </p:titleStyle>
    <p:bodyStyle>
      <a:lvl1pPr marL="273050" indent="-273050" algn="l" rtl="0" fontAlgn="base">
        <a:spcBef>
          <a:spcPct val="20000"/>
        </a:spcBef>
        <a:spcAft>
          <a:spcPct val="0"/>
        </a:spcAft>
        <a:buClr>
          <a:srgbClr val="0BD0D9"/>
        </a:buClr>
        <a:buSzPct val="95000"/>
        <a:buFont typeface="Wingdings 2" pitchFamily="18" charset="2"/>
        <a:buChar char=""/>
        <a:defRPr sz="2400" kern="1200">
          <a:solidFill>
            <a:schemeClr val="bg1"/>
          </a:solidFill>
          <a:latin typeface="Arial" pitchFamily="34" charset="0"/>
          <a:ea typeface="+mn-ea"/>
          <a:cs typeface="Arial" pitchFamily="34" charset="0"/>
        </a:defRPr>
      </a:lvl1pPr>
      <a:lvl2pPr marL="639763" indent="-246063" algn="l" rtl="0" fontAlgn="base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itchFamily="18" charset="2"/>
        <a:buChar char=""/>
        <a:defRPr sz="2000" kern="1200">
          <a:solidFill>
            <a:schemeClr val="bg1"/>
          </a:solidFill>
          <a:latin typeface="Arial" pitchFamily="34" charset="0"/>
          <a:ea typeface="+mn-ea"/>
          <a:cs typeface="Arial" pitchFamily="34" charset="0"/>
        </a:defRPr>
      </a:lvl2pPr>
      <a:lvl3pPr marL="914400" indent="-246063" algn="l" rtl="0" fontAlgn="base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itchFamily="18" charset="2"/>
        <a:buChar char=""/>
        <a:defRPr sz="2000" kern="1200">
          <a:solidFill>
            <a:schemeClr val="bg1"/>
          </a:solidFill>
          <a:latin typeface="Arial" pitchFamily="34" charset="0"/>
          <a:ea typeface="+mn-ea"/>
          <a:cs typeface="Arial" pitchFamily="34" charset="0"/>
        </a:defRPr>
      </a:lvl3pPr>
      <a:lvl4pPr marL="1187450" indent="-209550" algn="l" rtl="0" fontAlgn="base">
        <a:spcBef>
          <a:spcPct val="20000"/>
        </a:spcBef>
        <a:spcAft>
          <a:spcPct val="0"/>
        </a:spcAft>
        <a:buClr>
          <a:srgbClr val="0BD0D9"/>
        </a:buClr>
        <a:buSzPct val="65000"/>
        <a:buFont typeface="Wingdings 2" pitchFamily="18" charset="2"/>
        <a:buChar char=""/>
        <a:defRPr kern="1200">
          <a:solidFill>
            <a:schemeClr val="bg1"/>
          </a:solidFill>
          <a:latin typeface="Arial" pitchFamily="34" charset="0"/>
          <a:ea typeface="+mn-ea"/>
          <a:cs typeface="Arial" pitchFamily="34" charset="0"/>
        </a:defRPr>
      </a:lvl4pPr>
      <a:lvl5pPr marL="1462088" indent="-209550" algn="l" rtl="0" fontAlgn="base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itchFamily="18" charset="2"/>
        <a:buChar char=""/>
        <a:defRPr kern="1200">
          <a:solidFill>
            <a:schemeClr val="bg1"/>
          </a:solidFill>
          <a:latin typeface="Arial" pitchFamily="34" charset="0"/>
          <a:ea typeface="+mn-ea"/>
          <a:cs typeface="Arial" pitchFamily="34" charset="0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hyperlink" Target="http://www.kmis.ru/" TargetMode="Externa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jpg"/><Relationship Id="rId7" Type="http://schemas.openxmlformats.org/officeDocument/2006/relationships/image" Target="../media/image20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jpe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4" name="Подзаголовок 2"/>
          <p:cNvSpPr>
            <a:spLocks noGrp="1"/>
          </p:cNvSpPr>
          <p:nvPr>
            <p:ph type="body" idx="1"/>
          </p:nvPr>
        </p:nvSpPr>
        <p:spPr>
          <a:xfrm>
            <a:off x="179512" y="5731439"/>
            <a:ext cx="8605620" cy="720080"/>
          </a:xfrm>
        </p:spPr>
        <p:txBody>
          <a:bodyPr/>
          <a:lstStyle/>
          <a:p>
            <a:pPr marR="0" algn="l"/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Компания «Комплексные медицинские информационные системы» (К-МИС)</a:t>
            </a:r>
          </a:p>
          <a:p>
            <a:pPr marR="0" algn="l"/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Сайт: </a:t>
            </a:r>
            <a:r>
              <a:rPr lang="en-US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2"/>
              </a:rPr>
              <a:t>http://www.kmis.ru </a:t>
            </a:r>
            <a:endParaRPr lang="ru-RU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67522" y="1606173"/>
            <a:ext cx="8229600" cy="1143000"/>
          </a:xfrm>
        </p:spPr>
        <p:txBody>
          <a:bodyPr/>
          <a:lstStyle/>
          <a:p>
            <a:r>
              <a:rPr lang="ru-RU" dirty="0" smtClean="0">
                <a:solidFill>
                  <a:schemeClr val="accent3">
                    <a:lumMod val="75000"/>
                  </a:schemeClr>
                </a:solidFill>
              </a:rPr>
              <a:t>Региональная информационно-аналитическая система (РИАС)</a:t>
            </a:r>
            <a:endParaRPr lang="ru-RU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7" name="Рисунок 6" descr="КМИС 3.3 лого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884368" y="172691"/>
            <a:ext cx="1000132" cy="989714"/>
          </a:xfrm>
          <a:prstGeom prst="rect">
            <a:avLst/>
          </a:prstGeom>
          <a:effectLst>
            <a:glow rad="101600">
              <a:schemeClr val="accent6">
                <a:satMod val="175000"/>
                <a:alpha val="40000"/>
              </a:schemeClr>
            </a:glow>
            <a:reflection blurRad="6350" stA="50000" endA="300" endPos="55000" dir="5400000" sy="-100000" algn="bl" rotWithShape="0"/>
          </a:effectLst>
        </p:spPr>
      </p:pic>
      <p:cxnSp>
        <p:nvCxnSpPr>
          <p:cNvPr id="3" name="Прямая соединительная линия 2"/>
          <p:cNvCxnSpPr/>
          <p:nvPr/>
        </p:nvCxnSpPr>
        <p:spPr>
          <a:xfrm>
            <a:off x="-540568" y="5517232"/>
            <a:ext cx="10369152" cy="0"/>
          </a:xfrm>
          <a:prstGeom prst="line">
            <a:avLst/>
          </a:prstGeom>
          <a:ln w="19050">
            <a:solidFill>
              <a:schemeClr val="accent4">
                <a:lumMod val="20000"/>
                <a:lumOff val="8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med">
    <p:circl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Компоненты РИАС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2800" dirty="0" smtClean="0"/>
              <a:t>Рабочее место руководителя (интерфейс пользователя)</a:t>
            </a:r>
          </a:p>
          <a:p>
            <a:r>
              <a:rPr lang="ru-RU" sz="2800" dirty="0" smtClean="0"/>
              <a:t>Рабочее место администратора (управление системой)</a:t>
            </a:r>
          </a:p>
          <a:p>
            <a:r>
              <a:rPr lang="ru-RU" sz="2800" dirty="0" smtClean="0"/>
              <a:t>ПО для разработка отчетов (из состава </a:t>
            </a:r>
            <a:r>
              <a:rPr lang="en-US" sz="2800" dirty="0" err="1" smtClean="0"/>
              <a:t>Prognoz</a:t>
            </a:r>
            <a:r>
              <a:rPr lang="en-US" sz="2800" dirty="0" smtClean="0"/>
              <a:t> Platform</a:t>
            </a:r>
            <a:r>
              <a:rPr lang="ru-RU" sz="2800" dirty="0" smtClean="0"/>
              <a:t>)</a:t>
            </a:r>
          </a:p>
          <a:p>
            <a:r>
              <a:rPr lang="ru-RU" sz="2800" dirty="0" smtClean="0"/>
              <a:t>Подсистема мониторинга (для сбора произвольной статистической отчетности)</a:t>
            </a:r>
          </a:p>
          <a:p>
            <a:r>
              <a:rPr lang="ru-RU" sz="2800" dirty="0" smtClean="0"/>
              <a:t>ПО для управления базой данных (встроенное средство)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2239569499"/>
      </p:ext>
    </p:extLst>
  </p:cSld>
  <p:clrMapOvr>
    <a:masterClrMapping/>
  </p:clrMapOvr>
  <p:transition spd="med">
    <p:circl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Базовые функции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1052454"/>
            <a:ext cx="8715405" cy="4620295"/>
          </a:xfrm>
        </p:spPr>
        <p:txBody>
          <a:bodyPr/>
          <a:lstStyle/>
          <a:p>
            <a:r>
              <a:rPr lang="en-US" sz="2600" dirty="0" smtClean="0"/>
              <a:t>On-line</a:t>
            </a:r>
            <a:r>
              <a:rPr lang="ru-RU" sz="2600" dirty="0" smtClean="0"/>
              <a:t> получение информации из различных источников</a:t>
            </a:r>
          </a:p>
          <a:p>
            <a:r>
              <a:rPr lang="ru-RU" sz="2600" dirty="0" smtClean="0"/>
              <a:t>Консолидация показателей работы системы здравоохранения в едином центре данных</a:t>
            </a:r>
          </a:p>
          <a:p>
            <a:r>
              <a:rPr lang="ru-RU" sz="2600" dirty="0" smtClean="0"/>
              <a:t>Простое и быстрое получение аналитических отчетов</a:t>
            </a:r>
          </a:p>
          <a:p>
            <a:r>
              <a:rPr lang="ru-RU" sz="2600" dirty="0" smtClean="0"/>
              <a:t>Возможность создания и развития собственных отчетов</a:t>
            </a:r>
          </a:p>
          <a:p>
            <a:r>
              <a:rPr lang="ru-RU" sz="2600" dirty="0" smtClean="0"/>
              <a:t>Доступ с любого компьютера, подключенного к Интернет (работа через </a:t>
            </a:r>
            <a:r>
              <a:rPr lang="en-US" sz="2600" dirty="0" smtClean="0"/>
              <a:t>web</a:t>
            </a:r>
            <a:r>
              <a:rPr lang="ru-RU" sz="2600" dirty="0" smtClean="0"/>
              <a:t>-браузер)</a:t>
            </a:r>
          </a:p>
          <a:p>
            <a:r>
              <a:rPr lang="ru-RU" sz="2600" dirty="0" smtClean="0"/>
              <a:t>Мониторинг работы медицинских организаций по любым произвольным запросам (отчетам)</a:t>
            </a:r>
          </a:p>
          <a:p>
            <a:r>
              <a:rPr lang="ru-RU" sz="2600" dirty="0" smtClean="0"/>
              <a:t>Гибкие возможность настройки</a:t>
            </a:r>
            <a:endParaRPr lang="ru-RU" sz="2600" dirty="0"/>
          </a:p>
        </p:txBody>
      </p:sp>
    </p:spTree>
    <p:extLst>
      <p:ext uri="{BB962C8B-B14F-4D97-AF65-F5344CB8AC3E}">
        <p14:creationId xmlns:p14="http://schemas.microsoft.com/office/powerpoint/2010/main" val="4220616705"/>
      </p:ext>
    </p:extLst>
  </p:cSld>
  <p:clrMapOvr>
    <a:masterClrMapping/>
  </p:clrMapOvr>
  <p:transition spd="med">
    <p:circl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Администрирование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3600" dirty="0" smtClean="0"/>
              <a:t>Гибкая настройка аналитических панелей</a:t>
            </a:r>
          </a:p>
          <a:p>
            <a:r>
              <a:rPr lang="ru-RU" sz="3600" dirty="0" smtClean="0"/>
              <a:t>Мониторинг работы интеграционного шлюза</a:t>
            </a:r>
          </a:p>
          <a:p>
            <a:r>
              <a:rPr lang="ru-RU" sz="3600" dirty="0" smtClean="0"/>
              <a:t>Настройка справочников</a:t>
            </a:r>
          </a:p>
          <a:p>
            <a:r>
              <a:rPr lang="ru-RU" sz="3600" dirty="0" smtClean="0"/>
              <a:t>Настройка прав доступа к отчетам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2536118285"/>
      </p:ext>
    </p:extLst>
  </p:cSld>
  <p:clrMapOvr>
    <a:masterClrMapping/>
  </p:clrMapOvr>
  <p:transition spd="med">
    <p:circl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Любые устройства</a:t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14313" y="1340769"/>
            <a:ext cx="8715405" cy="1296144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РИАС поддерживает работу в любых операционных системах, где есть браузер </a:t>
            </a:r>
            <a:r>
              <a:rPr lang="en-US" dirty="0" smtClean="0"/>
              <a:t>Internet: Windows, Linux, Mac OS X</a:t>
            </a:r>
            <a:r>
              <a:rPr lang="ru-RU" dirty="0" smtClean="0"/>
              <a:t>, а также работу на планшетных компьютерах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284984"/>
            <a:ext cx="2561662" cy="206084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2623" y="4005064"/>
            <a:ext cx="2939819" cy="220486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4578" y="3255604"/>
            <a:ext cx="2771800" cy="190158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23528" y="5445224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Windows</a:t>
            </a:r>
            <a:endParaRPr lang="ru-RU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032407" y="6247910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Apple iPad</a:t>
            </a:r>
            <a:endParaRPr lang="ru-RU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100916" y="5298540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Mac OS X</a:t>
            </a:r>
            <a:endParaRPr lang="ru-RU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41836339"/>
      </p:ext>
    </p:extLst>
  </p:cSld>
  <p:clrMapOvr>
    <a:masterClrMapping/>
  </p:clrMapOvr>
  <p:transition spd="med">
    <p:circl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7504" y="2708920"/>
            <a:ext cx="87154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Работа с системой</a:t>
            </a:r>
            <a:endParaRPr lang="ru-RU" sz="6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44680527"/>
      </p:ext>
    </p:extLst>
  </p:cSld>
  <p:clrMapOvr>
    <a:masterClrMapping/>
  </p:clrMapOvr>
  <p:transition spd="med">
    <p:circl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Вход пользователя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547" y="1340768"/>
            <a:ext cx="8424936" cy="4998105"/>
          </a:xfrm>
          <a:effectLst>
            <a:reflection blurRad="6350" stA="50000" endA="300" endPos="38500" dist="508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893171271"/>
      </p:ext>
    </p:extLst>
  </p:cSld>
  <p:clrMapOvr>
    <a:masterClrMapping/>
  </p:clrMapOvr>
  <p:transition spd="med">
    <p:circl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Начальная страница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766" y="1340768"/>
            <a:ext cx="8568952" cy="5083544"/>
          </a:xfrm>
          <a:effectLst>
            <a:reflection blurRad="6350" stA="50000" endA="300" endPos="38500" dist="508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069220096"/>
      </p:ext>
    </p:extLst>
  </p:cSld>
  <p:clrMapOvr>
    <a:masterClrMapping/>
  </p:clrMapOvr>
  <p:transition spd="med">
    <p:circl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Выбор источника данных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905" y="1354725"/>
            <a:ext cx="8375119" cy="4968552"/>
          </a:xfrm>
          <a:effectLst>
            <a:reflection blurRad="6350" stA="50000" endA="300" endPos="38500" dist="508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043958795"/>
      </p:ext>
    </p:extLst>
  </p:cSld>
  <p:clrMapOvr>
    <a:masterClrMapping/>
  </p:clrMapOvr>
  <p:transition spd="med">
    <p:circl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Примеры отчетов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12" y="1268760"/>
            <a:ext cx="8715406" cy="5170428"/>
          </a:xfrm>
          <a:effectLst>
            <a:reflection blurRad="6350" stA="50000" endA="300" endPos="38500" dist="508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225565928"/>
      </p:ext>
    </p:extLst>
  </p:cSld>
  <p:clrMapOvr>
    <a:masterClrMapping/>
  </p:clrMapOvr>
  <p:transition spd="med">
    <p:circl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Примеры отчетов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12" y="1268760"/>
            <a:ext cx="8715405" cy="5170428"/>
          </a:xfrm>
          <a:effectLst>
            <a:reflection blurRad="6350" stA="50000" endA="300" endPos="38500" dist="508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940992233"/>
      </p:ext>
    </p:extLst>
  </p:cSld>
  <p:clrMapOvr>
    <a:masterClrMapping/>
  </p:clrMapOvr>
  <p:transition spd="med">
    <p:circl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6554" y="-39065"/>
            <a:ext cx="10297145" cy="6913233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107504" y="4365104"/>
            <a:ext cx="8715375" cy="2953072"/>
          </a:xfrm>
        </p:spPr>
        <p:txBody>
          <a:bodyPr/>
          <a:lstStyle/>
          <a:p>
            <a:pPr marL="0" indent="0">
              <a:buNone/>
            </a:pPr>
            <a:r>
              <a:rPr lang="ru-RU" sz="2800" dirty="0">
                <a:solidFill>
                  <a:schemeClr val="tx1"/>
                </a:solidFill>
              </a:rPr>
              <a:t>Целью </a:t>
            </a:r>
            <a:r>
              <a:rPr lang="ru-RU" sz="2800" dirty="0" smtClean="0">
                <a:solidFill>
                  <a:schemeClr val="tx1"/>
                </a:solidFill>
              </a:rPr>
              <a:t>РИАС </a:t>
            </a:r>
            <a:r>
              <a:rPr lang="ru-RU" sz="2800" dirty="0">
                <a:solidFill>
                  <a:schemeClr val="tx1"/>
                </a:solidFill>
              </a:rPr>
              <a:t>является повышение эффективности и оперативности работы органов управления здравоохранения за счет предоставления удобной, наглядной и достоверной оперативной отчетности о работе системы здравоохранения</a:t>
            </a:r>
          </a:p>
        </p:txBody>
      </p:sp>
    </p:spTree>
    <p:extLst>
      <p:ext uri="{BB962C8B-B14F-4D97-AF65-F5344CB8AC3E}">
        <p14:creationId xmlns:p14="http://schemas.microsoft.com/office/powerpoint/2010/main" val="1645126138"/>
      </p:ext>
    </p:extLst>
  </p:cSld>
  <p:clrMapOvr>
    <a:masterClrMapping/>
  </p:clrMapOvr>
  <p:transition spd="med">
    <p:circl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Примеры отчетов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12" y="1268760"/>
            <a:ext cx="8715405" cy="5170427"/>
          </a:xfrm>
          <a:effectLst>
            <a:reflection blurRad="6350" stA="50000" endA="300" endPos="38500" dist="508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344827586"/>
      </p:ext>
    </p:extLst>
  </p:cSld>
  <p:clrMapOvr>
    <a:masterClrMapping/>
  </p:clrMapOvr>
  <p:transition spd="med">
    <p:circl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Примеры отчетов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12" y="1268760"/>
            <a:ext cx="8715405" cy="5170427"/>
          </a:xfrm>
          <a:effectLst>
            <a:reflection blurRad="6350" stA="50000" endA="300" endPos="38500" dist="508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022201414"/>
      </p:ext>
    </p:extLst>
  </p:cSld>
  <p:clrMapOvr>
    <a:masterClrMapping/>
  </p:clrMapOvr>
  <p:transition spd="med">
    <p:circl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Примеры отчетов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12" y="1268760"/>
            <a:ext cx="8715405" cy="5170427"/>
          </a:xfrm>
          <a:effectLst>
            <a:reflection blurRad="6350" stA="50000" endA="300" endPos="38500" dist="508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209443717"/>
      </p:ext>
    </p:extLst>
  </p:cSld>
  <p:clrMapOvr>
    <a:masterClrMapping/>
  </p:clrMapOvr>
  <p:transition spd="med">
    <p:circl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Примеры отчетов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12" y="1268760"/>
            <a:ext cx="8715405" cy="5170427"/>
          </a:xfrm>
          <a:effectLst>
            <a:reflection blurRad="6350" stA="50000" endA="300" endPos="38500" dist="508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995867560"/>
      </p:ext>
    </p:extLst>
  </p:cSld>
  <p:clrMapOvr>
    <a:masterClrMapping/>
  </p:clrMapOvr>
  <p:transition spd="med">
    <p:circl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Примеры отчетов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12" y="1268760"/>
            <a:ext cx="8715405" cy="5170427"/>
          </a:xfrm>
          <a:effectLst>
            <a:reflection blurRad="6350" stA="50000" endA="300" endPos="38500" dist="508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829683063"/>
      </p:ext>
    </p:extLst>
  </p:cSld>
  <p:clrMapOvr>
    <a:masterClrMapping/>
  </p:clrMapOvr>
  <p:transition spd="med">
    <p:circl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Примеры отчетов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12" y="1268760"/>
            <a:ext cx="8715405" cy="5170427"/>
          </a:xfrm>
          <a:effectLst>
            <a:reflection blurRad="6350" stA="50000" endA="300" endPos="38500" dist="508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452500028"/>
      </p:ext>
    </p:extLst>
  </p:cSld>
  <p:clrMapOvr>
    <a:masterClrMapping/>
  </p:clrMapOvr>
  <p:transition spd="med">
    <p:circl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Примеры отчетов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12" y="1268760"/>
            <a:ext cx="8715405" cy="5170427"/>
          </a:xfrm>
          <a:effectLst>
            <a:reflection blurRad="6350" stA="50000" endA="300" endPos="38500" dist="508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274430670"/>
      </p:ext>
    </p:extLst>
  </p:cSld>
  <p:clrMapOvr>
    <a:masterClrMapping/>
  </p:clrMapOvr>
  <p:transition spd="med">
    <p:circl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Примеры отчетов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12" y="1268760"/>
            <a:ext cx="8715405" cy="5170427"/>
          </a:xfrm>
          <a:effectLst>
            <a:reflection blurRad="6350" stA="50000" endA="300" endPos="38500" dist="508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787777503"/>
      </p:ext>
    </p:extLst>
  </p:cSld>
  <p:clrMapOvr>
    <a:masterClrMapping/>
  </p:clrMapOvr>
  <p:transition spd="med">
    <p:circl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Работа на </a:t>
            </a:r>
            <a:r>
              <a:rPr lang="en-US" dirty="0" smtClean="0"/>
              <a:t>iPad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062" y="1268760"/>
            <a:ext cx="6893904" cy="5170428"/>
          </a:xfrm>
          <a:effectLst>
            <a:reflection blurRad="6350" stA="50000" endA="300" endPos="38500" dist="508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307917439"/>
      </p:ext>
    </p:extLst>
  </p:cSld>
  <p:clrMapOvr>
    <a:masterClrMapping/>
  </p:clrMapOvr>
  <p:transition spd="med">
    <p:circl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Мониторинг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571" y="1412776"/>
            <a:ext cx="7992888" cy="5017656"/>
          </a:xfrm>
          <a:effectLst>
            <a:reflection blurRad="6350" stA="50000" endA="300" endPos="38500" dist="508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329063016"/>
      </p:ext>
    </p:extLst>
  </p:cSld>
  <p:clrMapOvr>
    <a:masterClrMapping/>
  </p:clrMapOvr>
  <p:transition spd="med">
    <p:circl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Задачи системы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Консолидация информации о работе региональной системы здравоохранения в едином хранилище данных</a:t>
            </a:r>
          </a:p>
          <a:p>
            <a:r>
              <a:rPr lang="ru-RU" dirty="0" smtClean="0"/>
              <a:t>Подключение любых информационных систем в качестве источников данных</a:t>
            </a:r>
          </a:p>
          <a:p>
            <a:r>
              <a:rPr lang="ru-RU" dirty="0" smtClean="0"/>
              <a:t>Валидация и нормирование поступающей на хранение информации</a:t>
            </a:r>
          </a:p>
          <a:p>
            <a:r>
              <a:rPr lang="ru-RU" dirty="0" smtClean="0"/>
              <a:t>Возможность строить произвольные аналитические панели и отчеты под индивидуальные потребности заказчика</a:t>
            </a:r>
          </a:p>
          <a:p>
            <a:r>
              <a:rPr lang="ru-RU" dirty="0" smtClean="0"/>
              <a:t>Полное соответствие требованиям </a:t>
            </a:r>
            <a:r>
              <a:rPr lang="ru-RU" dirty="0" err="1" smtClean="0"/>
              <a:t>импортозамещения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72625222"/>
      </p:ext>
    </p:extLst>
  </p:cSld>
  <p:clrMapOvr>
    <a:masterClrMapping/>
  </p:clrMapOvr>
  <p:transition spd="med">
    <p:circl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Управление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340768"/>
            <a:ext cx="8064896" cy="5062860"/>
          </a:xfrm>
          <a:effectLst>
            <a:reflection blurRad="6350" stA="50000" endA="300" endPos="38500" dist="508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466652807"/>
      </p:ext>
    </p:extLst>
  </p:cSld>
  <p:clrMapOvr>
    <a:masterClrMapping/>
  </p:clrMapOvr>
  <p:transition spd="med">
    <p:circl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 idx="4294967295"/>
          </p:nvPr>
        </p:nvSpPr>
        <p:spPr>
          <a:xfrm>
            <a:off x="106802" y="2060848"/>
            <a:ext cx="8876946" cy="128104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l" fontAlgn="auto">
              <a:spcAft>
                <a:spcPts val="0"/>
              </a:spcAft>
              <a:defRPr/>
            </a:pPr>
            <a:r>
              <a:rPr lang="ru-RU" sz="6000" dirty="0" smtClean="0"/>
              <a:t>Спасибо за внимание!</a:t>
            </a:r>
            <a:endParaRPr lang="ru-RU" sz="6000" dirty="0"/>
          </a:p>
        </p:txBody>
      </p:sp>
      <p:sp>
        <p:nvSpPr>
          <p:cNvPr id="8" name="TextBox 7"/>
          <p:cNvSpPr txBox="1"/>
          <p:nvPr/>
        </p:nvSpPr>
        <p:spPr>
          <a:xfrm>
            <a:off x="2178581" y="4437112"/>
            <a:ext cx="684076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Компания «Комплексные медицинские </a:t>
            </a:r>
            <a:b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информационные системы» (К-МИС)</a:t>
            </a:r>
          </a:p>
          <a:p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Контактная информация:</a:t>
            </a:r>
          </a:p>
          <a:p>
            <a:r>
              <a:rPr lang="ru-RU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Наш сайт </a:t>
            </a:r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http://www.kmis.ru</a:t>
            </a:r>
          </a:p>
          <a:p>
            <a:r>
              <a:rPr lang="ru-RU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Электронная почта:</a:t>
            </a: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info@kmis.ru</a:t>
            </a:r>
            <a:endParaRPr lang="ru-RU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Телефон: (8142) 67-20-10</a:t>
            </a:r>
            <a:endParaRPr lang="ru-RU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Рисунок 3" descr="КМИС 3.3 лого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2357" y="4526422"/>
            <a:ext cx="1872208" cy="1852706"/>
          </a:xfrm>
          <a:prstGeom prst="rect">
            <a:avLst/>
          </a:prstGeom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ransition spd="med">
    <p:circl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Стрелка вправо 10"/>
          <p:cNvSpPr/>
          <p:nvPr/>
        </p:nvSpPr>
        <p:spPr>
          <a:xfrm rot="2265271" flipV="1">
            <a:off x="1208657" y="1971446"/>
            <a:ext cx="1653114" cy="253254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трелка вправо 11"/>
          <p:cNvSpPr/>
          <p:nvPr/>
        </p:nvSpPr>
        <p:spPr>
          <a:xfrm rot="18297835" flipV="1">
            <a:off x="1208657" y="4956497"/>
            <a:ext cx="1653114" cy="253254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Архитектура РИАС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7055" y="1056913"/>
            <a:ext cx="1349540" cy="134954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764" y="3014332"/>
            <a:ext cx="1349540" cy="134954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095" y="4723069"/>
            <a:ext cx="1349540" cy="134954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60755" y="2372763"/>
            <a:ext cx="26055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Региональная учетная система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5095" y="4320294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Другие сторонние МИС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11148" y="6117483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Данные в виде файлов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8902" y="2894373"/>
            <a:ext cx="1809784" cy="1809784"/>
          </a:xfrm>
          <a:prstGeom prst="rect">
            <a:avLst/>
          </a:prstGeom>
        </p:spPr>
      </p:pic>
      <p:sp>
        <p:nvSpPr>
          <p:cNvPr id="13" name="Стрелка вправо 12"/>
          <p:cNvSpPr/>
          <p:nvPr/>
        </p:nvSpPr>
        <p:spPr>
          <a:xfrm flipV="1">
            <a:off x="1338899" y="3472851"/>
            <a:ext cx="1049979" cy="308243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2766255" y="2467595"/>
            <a:ext cx="21898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Интеграционный</a:t>
            </a:r>
            <a:br>
              <a:rPr lang="ru-RU" b="1" dirty="0" smtClean="0">
                <a:solidFill>
                  <a:schemeClr val="bg1"/>
                </a:solidFill>
              </a:rPr>
            </a:br>
            <a:r>
              <a:rPr lang="ru-RU" b="1" dirty="0" smtClean="0">
                <a:solidFill>
                  <a:schemeClr val="bg1"/>
                </a:solidFill>
              </a:rPr>
              <a:t>шлюз</a:t>
            </a: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6695" y="2892159"/>
            <a:ext cx="1811998" cy="1811998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4355977" y="4373658"/>
            <a:ext cx="17500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Хранилище</a:t>
            </a:r>
          </a:p>
          <a:p>
            <a:r>
              <a:rPr lang="ru-RU" b="1" dirty="0" smtClean="0">
                <a:solidFill>
                  <a:schemeClr val="bg1"/>
                </a:solidFill>
              </a:rPr>
              <a:t>данных</a:t>
            </a: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5584" y="2869361"/>
            <a:ext cx="1853708" cy="1853708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1737" y="2856990"/>
            <a:ext cx="1870366" cy="1870366"/>
          </a:xfrm>
          <a:prstGeom prst="rect">
            <a:avLst/>
          </a:prstGeom>
        </p:spPr>
      </p:pic>
      <p:sp>
        <p:nvSpPr>
          <p:cNvPr id="21" name="Стрелка вправо 20"/>
          <p:cNvSpPr/>
          <p:nvPr/>
        </p:nvSpPr>
        <p:spPr>
          <a:xfrm flipV="1">
            <a:off x="7143081" y="3534979"/>
            <a:ext cx="464525" cy="308243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TextBox 21"/>
          <p:cNvSpPr txBox="1"/>
          <p:nvPr/>
        </p:nvSpPr>
        <p:spPr>
          <a:xfrm>
            <a:off x="5924450" y="2583089"/>
            <a:ext cx="18879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BI</a:t>
            </a:r>
            <a:r>
              <a:rPr lang="ru-RU" b="1" dirty="0" smtClean="0">
                <a:solidFill>
                  <a:schemeClr val="bg1"/>
                </a:solidFill>
              </a:rPr>
              <a:t>-платформа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393962" y="4399903"/>
            <a:ext cx="17500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Клиентское</a:t>
            </a:r>
          </a:p>
          <a:p>
            <a:r>
              <a:rPr lang="ru-RU" b="1" dirty="0" smtClean="0">
                <a:solidFill>
                  <a:schemeClr val="bg1"/>
                </a:solidFill>
              </a:rPr>
              <a:t>приложение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24" name="Стрелка вправо 23"/>
          <p:cNvSpPr/>
          <p:nvPr/>
        </p:nvSpPr>
        <p:spPr>
          <a:xfrm flipV="1">
            <a:off x="3766053" y="3534979"/>
            <a:ext cx="464525" cy="308243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Стрелка вправо 24"/>
          <p:cNvSpPr/>
          <p:nvPr/>
        </p:nvSpPr>
        <p:spPr>
          <a:xfrm flipV="1">
            <a:off x="5430770" y="3545486"/>
            <a:ext cx="464525" cy="308243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0263844"/>
      </p:ext>
    </p:extLst>
  </p:cSld>
  <p:clrMapOvr>
    <a:masterClrMapping/>
  </p:clrMapOvr>
  <p:transition spd="med">
    <p:circl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Источники данных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395536" y="1340768"/>
            <a:ext cx="7704856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chemeClr val="bg1"/>
                </a:solidFill>
              </a:rPr>
              <a:t>Сведения о медицинских организациях </a:t>
            </a:r>
          </a:p>
          <a:p>
            <a:pPr marL="285750" lvl="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chemeClr val="bg1"/>
                </a:solidFill>
              </a:rPr>
              <a:t>Сведения о медицинском персонале</a:t>
            </a:r>
          </a:p>
          <a:p>
            <a:pPr marL="285750" lvl="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chemeClr val="bg1"/>
                </a:solidFill>
              </a:rPr>
              <a:t>Сведения о медицинском оборудовании и технике</a:t>
            </a:r>
          </a:p>
          <a:p>
            <a:pPr marL="285750" lvl="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chemeClr val="bg1"/>
                </a:solidFill>
              </a:rPr>
              <a:t>Сведения о расписаниях врачей</a:t>
            </a:r>
          </a:p>
          <a:p>
            <a:pPr marL="285750" lvl="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chemeClr val="bg1"/>
                </a:solidFill>
              </a:rPr>
              <a:t>Региональный реестр пациентов</a:t>
            </a:r>
          </a:p>
          <a:p>
            <a:pPr marL="285750" lvl="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chemeClr val="bg1"/>
                </a:solidFill>
              </a:rPr>
              <a:t>Сведения о смертности в регионе</a:t>
            </a:r>
          </a:p>
          <a:p>
            <a:pPr marL="285750" lvl="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chemeClr val="bg1"/>
                </a:solidFill>
              </a:rPr>
              <a:t>Сведения о беременных и рождаемости</a:t>
            </a:r>
          </a:p>
          <a:p>
            <a:pPr marL="285750" lvl="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chemeClr val="bg1"/>
                </a:solidFill>
              </a:rPr>
              <a:t>Сведения об оказанных медицинских услугах</a:t>
            </a:r>
          </a:p>
          <a:p>
            <a:pPr marL="285750" lvl="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chemeClr val="bg1"/>
                </a:solidFill>
              </a:rPr>
              <a:t>Сведения об онкологической заболеваемости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876256" y="126500"/>
            <a:ext cx="1997612" cy="1997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7766262"/>
      </p:ext>
    </p:extLst>
  </p:cSld>
  <p:clrMapOvr>
    <a:masterClrMapping/>
  </p:clrMapOvr>
  <p:transition spd="med">
    <p:circl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Интеграционный шлюз</a:t>
            </a:r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323528" y="1308939"/>
            <a:ext cx="62646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Web</a:t>
            </a:r>
            <a:r>
              <a:rPr lang="ru-RU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-сервисы и </a:t>
            </a:r>
            <a:r>
              <a:rPr lang="en-US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API</a:t>
            </a:r>
            <a:endParaRPr lang="ru-RU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83568" y="1968287"/>
            <a:ext cx="770485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chemeClr val="bg1"/>
                </a:solidFill>
              </a:rPr>
              <a:t>Открытые </a:t>
            </a:r>
            <a:r>
              <a:rPr lang="en-US" dirty="0" smtClean="0">
                <a:solidFill>
                  <a:schemeClr val="bg1"/>
                </a:solidFill>
              </a:rPr>
              <a:t>web</a:t>
            </a:r>
            <a:r>
              <a:rPr lang="ru-RU" dirty="0" smtClean="0">
                <a:solidFill>
                  <a:schemeClr val="bg1"/>
                </a:solidFill>
              </a:rPr>
              <a:t>-сервисы для приема данных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Java</a:t>
            </a:r>
            <a:r>
              <a:rPr lang="ru-RU" dirty="0" smtClean="0">
                <a:solidFill>
                  <a:schemeClr val="bg1"/>
                </a:solidFill>
              </a:rPr>
              <a:t>-сервер </a:t>
            </a:r>
            <a:r>
              <a:rPr lang="en-US" dirty="0" err="1" smtClean="0">
                <a:solidFill>
                  <a:schemeClr val="bg1"/>
                </a:solidFill>
              </a:rPr>
              <a:t>TomCat</a:t>
            </a:r>
            <a:endParaRPr lang="ru-RU" dirty="0" smtClean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chemeClr val="bg1"/>
                </a:solidFill>
              </a:rPr>
              <a:t>Протокол </a:t>
            </a:r>
            <a:r>
              <a:rPr lang="en-US" dirty="0" smtClean="0">
                <a:solidFill>
                  <a:schemeClr val="bg1"/>
                </a:solidFill>
              </a:rPr>
              <a:t>REST</a:t>
            </a:r>
            <a:endParaRPr lang="ru-RU" dirty="0" smtClean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Groovy</a:t>
            </a:r>
            <a:r>
              <a:rPr lang="ru-RU" dirty="0" smtClean="0">
                <a:solidFill>
                  <a:schemeClr val="bg1"/>
                </a:solidFill>
              </a:rPr>
              <a:t>-скрипты обработки данных</a:t>
            </a:r>
            <a:endParaRPr lang="en-US" dirty="0" smtClean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chemeClr val="bg1"/>
                </a:solidFill>
              </a:rPr>
              <a:t>Авторизация на уровне учетных записей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chemeClr val="bg1"/>
                </a:solidFill>
              </a:rPr>
              <a:t>Подробное описание структуры данных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chemeClr val="bg1"/>
                </a:solidFill>
              </a:rPr>
              <a:t>Подробное описание интеграционного шлюза и сервисов </a:t>
            </a:r>
            <a:r>
              <a:rPr lang="en-US" dirty="0" smtClean="0">
                <a:solidFill>
                  <a:schemeClr val="bg1"/>
                </a:solidFill>
              </a:rPr>
              <a:t>(API)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010429" y="1176913"/>
            <a:ext cx="1997612" cy="199761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95536" y="4144655"/>
            <a:ext cx="62646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Схема работы:</a:t>
            </a:r>
            <a:endParaRPr lang="ru-RU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5852" y="4841559"/>
            <a:ext cx="1809784" cy="180978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92462" y="6309266"/>
            <a:ext cx="21898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Источник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548983" y="6273463"/>
            <a:ext cx="29200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Валидация / Очистка</a:t>
            </a: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7457" y="4797635"/>
            <a:ext cx="1853708" cy="1853708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4430" y="4784152"/>
            <a:ext cx="1870366" cy="1870366"/>
          </a:xfrm>
          <a:prstGeom prst="rect">
            <a:avLst/>
          </a:prstGeom>
        </p:spPr>
      </p:pic>
      <p:sp>
        <p:nvSpPr>
          <p:cNvPr id="16" name="Стрелка вправо 15"/>
          <p:cNvSpPr/>
          <p:nvPr/>
        </p:nvSpPr>
        <p:spPr>
          <a:xfrm flipV="1">
            <a:off x="5887259" y="5472386"/>
            <a:ext cx="1205021" cy="308243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Стрелка вправо 18"/>
          <p:cNvSpPr/>
          <p:nvPr/>
        </p:nvSpPr>
        <p:spPr>
          <a:xfrm flipV="1">
            <a:off x="1548983" y="5566326"/>
            <a:ext cx="464525" cy="308243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Стрелка вправо 19"/>
          <p:cNvSpPr/>
          <p:nvPr/>
        </p:nvSpPr>
        <p:spPr>
          <a:xfrm flipV="1">
            <a:off x="3687387" y="5472387"/>
            <a:ext cx="464525" cy="308243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7603" y="4841943"/>
            <a:ext cx="1809784" cy="1809784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4261712" y="6286285"/>
            <a:ext cx="21898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err="1" smtClean="0">
                <a:solidFill>
                  <a:schemeClr val="bg1"/>
                </a:solidFill>
              </a:rPr>
              <a:t>Маппинг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839422" y="6275714"/>
            <a:ext cx="23396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Размещение в БД</a:t>
            </a:r>
            <a:endParaRPr lang="ru-RU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6945210"/>
      </p:ext>
    </p:extLst>
  </p:cSld>
  <p:clrMapOvr>
    <a:masterClrMapping/>
  </p:clrMapOvr>
  <p:transition spd="med">
    <p:circl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Выбор </a:t>
            </a:r>
            <a:r>
              <a:rPr lang="en-US" dirty="0" smtClean="0"/>
              <a:t>BI</a:t>
            </a:r>
            <a:r>
              <a:rPr lang="ru-RU" dirty="0" smtClean="0"/>
              <a:t> платформы</a:t>
            </a:r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214312" y="1196752"/>
            <a:ext cx="88204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Анализ существующих на рынке решений</a:t>
            </a:r>
            <a:endParaRPr lang="ru-RU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14312" y="4659257"/>
            <a:ext cx="871540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Выбор компании пал на </a:t>
            </a:r>
            <a:r>
              <a:rPr lang="en-US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4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Prognoz</a:t>
            </a:r>
            <a:r>
              <a:rPr lang="en-US" sz="4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Platform</a:t>
            </a:r>
            <a:endParaRPr lang="ru-RU" sz="4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3228449"/>
            <a:ext cx="3001147" cy="101681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10" y="1916791"/>
            <a:ext cx="1691994" cy="126586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2410" y="1906716"/>
            <a:ext cx="2370615" cy="126586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7717" y="1906716"/>
            <a:ext cx="1265862" cy="126586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1145" y="3225593"/>
            <a:ext cx="1811060" cy="101967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62" y="3221360"/>
            <a:ext cx="3204683" cy="1019672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9831" y="1923535"/>
            <a:ext cx="3632642" cy="1236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059692"/>
      </p:ext>
    </p:extLst>
  </p:cSld>
  <p:clrMapOvr>
    <a:masterClrMapping/>
  </p:clrMapOvr>
  <p:transition spd="med">
    <p:circl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Prognoz</a:t>
            </a:r>
            <a:r>
              <a:rPr lang="en-US" dirty="0" smtClean="0"/>
              <a:t> Platform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56118" y="1071563"/>
            <a:ext cx="9400118" cy="5959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2784371"/>
      </p:ext>
    </p:extLst>
  </p:cSld>
  <p:clrMapOvr>
    <a:masterClrMapping/>
  </p:clrMapOvr>
  <p:transition spd="med">
    <p:circl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Общесистемное ПО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200" dirty="0" smtClean="0"/>
              <a:t>Nginx</a:t>
            </a:r>
            <a:r>
              <a:rPr lang="ru-RU" sz="3200" dirty="0" smtClean="0"/>
              <a:t>: </a:t>
            </a:r>
            <a:r>
              <a:rPr lang="en-US" sz="3200" dirty="0" smtClean="0"/>
              <a:t>web</a:t>
            </a:r>
            <a:r>
              <a:rPr lang="ru-RU" sz="3200" dirty="0" smtClean="0"/>
              <a:t>-сервер</a:t>
            </a:r>
          </a:p>
          <a:p>
            <a:r>
              <a:rPr lang="en-US" sz="3200" dirty="0" err="1" smtClean="0"/>
              <a:t>TomCat</a:t>
            </a:r>
            <a:r>
              <a:rPr lang="ru-RU" sz="3200" dirty="0" smtClean="0"/>
              <a:t>: </a:t>
            </a:r>
            <a:r>
              <a:rPr lang="ru-RU" sz="3200" dirty="0" smtClean="0"/>
              <a:t>сервер приложений</a:t>
            </a:r>
          </a:p>
          <a:p>
            <a:r>
              <a:rPr lang="en-US" sz="3200" dirty="0" smtClean="0"/>
              <a:t>Linux</a:t>
            </a:r>
            <a:r>
              <a:rPr lang="ru-RU" sz="3200" dirty="0" smtClean="0"/>
              <a:t>: операционная система основных серверов (кроме </a:t>
            </a:r>
            <a:r>
              <a:rPr lang="en-US" sz="3200" dirty="0" smtClean="0"/>
              <a:t>BI</a:t>
            </a:r>
            <a:r>
              <a:rPr lang="ru-RU" sz="3200" dirty="0" smtClean="0"/>
              <a:t>)</a:t>
            </a:r>
          </a:p>
          <a:p>
            <a:r>
              <a:rPr lang="en-US" sz="3200" dirty="0" smtClean="0"/>
              <a:t>VMware</a:t>
            </a:r>
            <a:r>
              <a:rPr lang="ru-RU" sz="3200" dirty="0" smtClean="0"/>
              <a:t>: ПО для управления виртуальными серверами</a:t>
            </a:r>
          </a:p>
          <a:p>
            <a:r>
              <a:rPr lang="en-US" sz="3200" dirty="0" err="1" smtClean="0"/>
              <a:t>Prognoz</a:t>
            </a:r>
            <a:r>
              <a:rPr lang="en-US" sz="3200" dirty="0" smtClean="0"/>
              <a:t> Platform</a:t>
            </a:r>
            <a:r>
              <a:rPr lang="ru-RU" sz="3200" dirty="0" smtClean="0"/>
              <a:t>: </a:t>
            </a:r>
            <a:r>
              <a:rPr lang="en-US" sz="3200" dirty="0" smtClean="0"/>
              <a:t>BI</a:t>
            </a:r>
            <a:r>
              <a:rPr lang="ru-RU" sz="3200" dirty="0" smtClean="0"/>
              <a:t>-платформа</a:t>
            </a:r>
          </a:p>
          <a:p>
            <a:r>
              <a:rPr lang="en-US" sz="3200" dirty="0" smtClean="0"/>
              <a:t>PostgreSQL</a:t>
            </a:r>
            <a:r>
              <a:rPr lang="ru-RU" sz="3200" dirty="0" smtClean="0"/>
              <a:t>: система управления базой данных (СУБД)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1158091894"/>
      </p:ext>
    </p:extLst>
  </p:cSld>
  <p:clrMapOvr>
    <a:masterClrMapping/>
  </p:clrMapOvr>
  <p:transition spd="med">
    <p:circle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Эркер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Поток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ppt/theme/themeOverride2.xml><?xml version="1.0" encoding="utf-8"?>
<a:themeOverride xmlns:a="http://schemas.openxmlformats.org/drawingml/2006/main">
  <a:clrScheme name="Поток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1127</TotalTime>
  <Words>450</Words>
  <Application>Microsoft Office PowerPoint</Application>
  <PresentationFormat>Экран (4:3)</PresentationFormat>
  <Paragraphs>102</Paragraphs>
  <Slides>31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6" baseType="lpstr">
      <vt:lpstr>Arial</vt:lpstr>
      <vt:lpstr>Calibri</vt:lpstr>
      <vt:lpstr>Constantia</vt:lpstr>
      <vt:lpstr>Wingdings 2</vt:lpstr>
      <vt:lpstr>Поток</vt:lpstr>
      <vt:lpstr>Региональная информационно-аналитическая система (РИАС)</vt:lpstr>
      <vt:lpstr>Презентация PowerPoint</vt:lpstr>
      <vt:lpstr>Задачи системы</vt:lpstr>
      <vt:lpstr>Архитектура РИАС</vt:lpstr>
      <vt:lpstr>Источники данных</vt:lpstr>
      <vt:lpstr>Интеграционный шлюз</vt:lpstr>
      <vt:lpstr>Выбор BI платформы</vt:lpstr>
      <vt:lpstr>Prognoz Platform</vt:lpstr>
      <vt:lpstr>Общесистемное ПО</vt:lpstr>
      <vt:lpstr>Компоненты РИАС</vt:lpstr>
      <vt:lpstr>Базовые функции</vt:lpstr>
      <vt:lpstr>Администрирование</vt:lpstr>
      <vt:lpstr>Любые устройства </vt:lpstr>
      <vt:lpstr>Презентация PowerPoint</vt:lpstr>
      <vt:lpstr>Вход пользователя</vt:lpstr>
      <vt:lpstr>Начальная страница</vt:lpstr>
      <vt:lpstr>Выбор источника данных</vt:lpstr>
      <vt:lpstr>Примеры отчетов</vt:lpstr>
      <vt:lpstr>Примеры отчетов</vt:lpstr>
      <vt:lpstr>Примеры отчетов</vt:lpstr>
      <vt:lpstr>Примеры отчетов</vt:lpstr>
      <vt:lpstr>Примеры отчетов</vt:lpstr>
      <vt:lpstr>Примеры отчетов</vt:lpstr>
      <vt:lpstr>Примеры отчетов</vt:lpstr>
      <vt:lpstr>Примеры отчетов</vt:lpstr>
      <vt:lpstr>Примеры отчетов</vt:lpstr>
      <vt:lpstr>Примеры отчетов</vt:lpstr>
      <vt:lpstr>Работа на iPad</vt:lpstr>
      <vt:lpstr>Мониторинг</vt:lpstr>
      <vt:lpstr>Управление</vt:lpstr>
      <vt:lpstr>Спасибо за внимание!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Гусев Александр</dc:creator>
  <cp:lastModifiedBy>Администратор</cp:lastModifiedBy>
  <cp:revision>218</cp:revision>
  <dcterms:created xsi:type="dcterms:W3CDTF">2007-03-23T16:03:23Z</dcterms:created>
  <dcterms:modified xsi:type="dcterms:W3CDTF">2016-09-24T03:26:28Z</dcterms:modified>
</cp:coreProperties>
</file>